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25" r:id="rId1"/>
  </p:sldMasterIdLst>
  <p:notesMasterIdLst>
    <p:notesMasterId r:id="rId36"/>
  </p:notesMasterIdLst>
  <p:handoutMasterIdLst>
    <p:handoutMasterId r:id="rId37"/>
  </p:handoutMasterIdLst>
  <p:sldIdLst>
    <p:sldId id="306" r:id="rId2"/>
    <p:sldId id="408" r:id="rId3"/>
    <p:sldId id="405" r:id="rId4"/>
    <p:sldId id="401" r:id="rId5"/>
    <p:sldId id="314" r:id="rId6"/>
    <p:sldId id="315" r:id="rId7"/>
    <p:sldId id="309" r:id="rId8"/>
    <p:sldId id="347" r:id="rId9"/>
    <p:sldId id="392" r:id="rId10"/>
    <p:sldId id="393" r:id="rId11"/>
    <p:sldId id="394" r:id="rId12"/>
    <p:sldId id="395" r:id="rId13"/>
    <p:sldId id="310" r:id="rId14"/>
    <p:sldId id="311" r:id="rId15"/>
    <p:sldId id="312" r:id="rId16"/>
    <p:sldId id="313" r:id="rId17"/>
    <p:sldId id="317" r:id="rId18"/>
    <p:sldId id="318" r:id="rId19"/>
    <p:sldId id="320" r:id="rId20"/>
    <p:sldId id="321" r:id="rId21"/>
    <p:sldId id="403" r:id="rId22"/>
    <p:sldId id="328" r:id="rId23"/>
    <p:sldId id="336" r:id="rId24"/>
    <p:sldId id="323" r:id="rId25"/>
    <p:sldId id="324" r:id="rId26"/>
    <p:sldId id="327" r:id="rId27"/>
    <p:sldId id="375" r:id="rId28"/>
    <p:sldId id="349" r:id="rId29"/>
    <p:sldId id="410" r:id="rId30"/>
    <p:sldId id="411" r:id="rId31"/>
    <p:sldId id="412" r:id="rId32"/>
    <p:sldId id="413" r:id="rId33"/>
    <p:sldId id="407" r:id="rId34"/>
    <p:sldId id="415" r:id="rId3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5EC"/>
    <a:srgbClr val="91A4C1"/>
    <a:srgbClr val="D1DCE5"/>
    <a:srgbClr val="EACFDF"/>
    <a:srgbClr val="BACAD7"/>
    <a:srgbClr val="FFEBC6"/>
    <a:srgbClr val="26718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-294" y="-84"/>
      </p:cViewPr>
      <p:guideLst>
        <p:guide orient="horz" pos="144"/>
        <p:guide orient="horz" pos="16"/>
        <p:guide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141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64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64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681802-87CE-4955-AF2C-85369791FF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14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endParaRPr lang="en-U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endParaRPr lang="en-US"/>
          </a:p>
        </p:txBody>
      </p:sp>
      <p:sp>
        <p:nvSpPr>
          <p:cNvPr id="190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fld id="{E80CCD15-7958-4044-BD15-EC995C055C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44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0" charset="0"/>
        <a:ea typeface="ＭＳ Ｐゴシック" pitchFamily="22" charset="-128"/>
        <a:cs typeface="ＭＳ Ｐゴシック" pitchFamily="2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0" charset="0"/>
        <a:ea typeface="ＭＳ Ｐゴシック" pitchFamily="-10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0" charset="0"/>
        <a:ea typeface="ＭＳ Ｐゴシック" pitchFamily="-10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0" charset="0"/>
        <a:ea typeface="ＭＳ Ｐゴシック" pitchFamily="-10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0" charset="0"/>
        <a:ea typeface="ＭＳ Ｐゴシック" pitchFamily="-10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EE90337-3864-487D-A462-FF83048A507C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023A404-4B13-4E61-8316-F1E5593DC266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7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6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340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CA5DD99D-06B1-47C7-ABF0-F23773C96B3F}" type="slidenum"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4341" name="Content Placeholder 10" descr="ORNL emboss_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06" r:id="rId1"/>
    <p:sldLayoutId id="2147484903" r:id="rId2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  <a:ea typeface="ＭＳ Ｐゴシック" pitchFamily="47" charset="-128"/>
          <a:cs typeface="ＭＳ Ｐゴシック" pitchFamily="47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ＭＳ Ｐゴシック" pitchFamily="47" charset="-128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ＭＳ Ｐゴシック" pitchFamily="4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x1@ornl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s-studio.sourceforge.net/docbook/" TargetMode="External"/><Relationship Id="rId2" Type="http://schemas.openxmlformats.org/officeDocument/2006/relationships/hyperlink" Target="http://ics-web.sns.ornl.gov/css/produc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lipse.org/" TargetMode="External"/><Relationship Id="rId4" Type="http://schemas.openxmlformats.org/officeDocument/2006/relationships/hyperlink" Target="http://sourceforge.net/apps/trac/cs-stud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s.anl.gov/epics/tech-talk/2012/msg02113.ph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github.com/ControlSystemStudio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cs-studio.sourceforge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gif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ctrTitle"/>
          </p:nvPr>
        </p:nvSpPr>
        <p:spPr>
          <a:xfrm>
            <a:off x="0" y="958349"/>
            <a:ext cx="5731727" cy="2189574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ea typeface="ＭＳ Ｐゴシック" pitchFamily="34" charset="-128"/>
              </a:rPr>
              <a:t>Control System Studio (CSS)</a:t>
            </a:r>
            <a:br>
              <a:rPr lang="en-US" sz="4000" dirty="0" smtClean="0">
                <a:solidFill>
                  <a:schemeClr val="tx2"/>
                </a:solidFill>
                <a:ea typeface="ＭＳ Ｐゴシック" pitchFamily="34" charset="-128"/>
              </a:rPr>
            </a:br>
            <a:r>
              <a:rPr lang="en-US" sz="4000" dirty="0">
                <a:solidFill>
                  <a:schemeClr val="tx2"/>
                </a:solidFill>
                <a:ea typeface="ＭＳ Ｐゴシック" pitchFamily="34" charset="-128"/>
              </a:rPr>
              <a:t/>
            </a:r>
            <a:br>
              <a:rPr lang="en-US" sz="4000" dirty="0">
                <a:solidFill>
                  <a:schemeClr val="tx2"/>
                </a:solidFill>
                <a:ea typeface="ＭＳ Ｐゴシック" pitchFamily="34" charset="-128"/>
              </a:rPr>
            </a:br>
            <a:r>
              <a:rPr lang="en-US" sz="4000" dirty="0" smtClean="0">
                <a:solidFill>
                  <a:schemeClr val="tx2"/>
                </a:solidFill>
                <a:ea typeface="ＭＳ Ｐゴシック" pitchFamily="34" charset="-128"/>
              </a:rPr>
              <a:t>Overview</a:t>
            </a:r>
          </a:p>
        </p:txBody>
      </p:sp>
      <p:sp>
        <p:nvSpPr>
          <p:cNvPr id="2048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582" y="3212325"/>
            <a:ext cx="4124906" cy="2029273"/>
          </a:xfrm>
        </p:spPr>
        <p:txBody>
          <a:bodyPr/>
          <a:lstStyle/>
          <a:p>
            <a:pPr algn="l" eaLnBrk="1" hangingPunct="1">
              <a:buFont typeface="Symbol" pitchFamily="18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Xihui Chen, Kay Kasemir</a:t>
            </a:r>
          </a:p>
          <a:p>
            <a:pPr algn="l" eaLnBrk="1" hangingPunct="1">
              <a:buFont typeface="Symbol" pitchFamily="18" charset="2"/>
              <a:buNone/>
            </a:pPr>
            <a:r>
              <a:rPr lang="en-US" sz="2000" dirty="0" smtClean="0">
                <a:ea typeface="ＭＳ Ｐゴシック" pitchFamily="34" charset="-128"/>
              </a:rPr>
              <a:t>ORNL/SNS</a:t>
            </a:r>
            <a:endParaRPr lang="en-US" sz="1600" dirty="0" smtClean="0">
              <a:ea typeface="ＭＳ Ｐゴシック" pitchFamily="34" charset="-128"/>
            </a:endParaRPr>
          </a:p>
          <a:p>
            <a:pPr algn="l" eaLnBrk="1" hangingPunct="1">
              <a:buFont typeface="Symbol" pitchFamily="18" charset="2"/>
              <a:buNone/>
            </a:pPr>
            <a:r>
              <a:rPr lang="en-US" sz="1600" dirty="0" smtClean="0">
                <a:solidFill>
                  <a:schemeClr val="tx1"/>
                </a:solidFill>
                <a:ea typeface="ＭＳ Ｐゴシック" pitchFamily="34" charset="-128"/>
                <a:hlinkClick r:id="rId3"/>
              </a:rPr>
              <a:t>chenx1@ornl.gov</a:t>
            </a:r>
            <a:endParaRPr lang="en-US" sz="1600" dirty="0" smtClean="0">
              <a:solidFill>
                <a:schemeClr val="tx1"/>
              </a:solidFill>
              <a:ea typeface="ＭＳ Ｐゴシック" pitchFamily="34" charset="-128"/>
            </a:endParaRPr>
          </a:p>
          <a:p>
            <a:pPr algn="l" eaLnBrk="1" hangingPunct="1">
              <a:buFont typeface="Symbol" pitchFamily="18" charset="2"/>
              <a:buNone/>
            </a:pPr>
            <a:endParaRPr lang="en-US" sz="1600" dirty="0" smtClean="0">
              <a:ea typeface="ＭＳ Ｐゴシック" pitchFamily="34" charset="-128"/>
            </a:endParaRPr>
          </a:p>
          <a:p>
            <a:pPr algn="l" eaLnBrk="1" hangingPunct="1">
              <a:buFont typeface="Symbol" pitchFamily="18" charset="2"/>
              <a:buNone/>
            </a:pPr>
            <a:r>
              <a:rPr lang="en-US" sz="1600" dirty="0" smtClean="0">
                <a:ea typeface="ＭＳ Ｐゴシック" pitchFamily="34" charset="-128"/>
              </a:rPr>
              <a:t>April. 2013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Right click on the neutron count…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33363" y="3502025"/>
            <a:ext cx="2695575" cy="3106738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altLang="en-US" dirty="0" smtClean="0">
                <a:ea typeface="ＭＳ Ｐゴシック" pitchFamily="34" charset="-128"/>
              </a:rPr>
              <a:t>‘</a:t>
            </a:r>
            <a:r>
              <a:rPr lang="en-US" dirty="0" smtClean="0">
                <a:ea typeface="ＭＳ Ｐゴシック" pitchFamily="34" charset="-128"/>
              </a:rPr>
              <a:t>Data Browser is listed as one of the tools that handle Process Variables…</a:t>
            </a:r>
          </a:p>
        </p:txBody>
      </p:sp>
      <p:pic>
        <p:nvPicPr>
          <p:cNvPr id="27650" name="Picture 3" descr="Screen Shot 2012-12-17 at 14.24.16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" b="-63"/>
          <a:stretch>
            <a:fillRect/>
          </a:stretch>
        </p:blipFill>
        <p:spPr bwMode="auto">
          <a:xfrm>
            <a:off x="3008313" y="639763"/>
            <a:ext cx="5768975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Plotting…</a:t>
            </a:r>
          </a:p>
        </p:txBody>
      </p:sp>
      <p:pic>
        <p:nvPicPr>
          <p:cNvPr id="28675" name="Picture 6" descr="Screen Shot 2012-12-17 at 14.33.3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0"/>
            <a:ext cx="6345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52400" y="1928813"/>
            <a:ext cx="3576638" cy="45339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Data Browser started</a:t>
            </a:r>
          </a:p>
          <a:p>
            <a:r>
              <a:rPr lang="en-US" dirty="0" smtClean="0">
                <a:ea typeface="ＭＳ Ｐゴシック" pitchFamily="34" charset="-128"/>
              </a:rPr>
              <a:t>PV added</a:t>
            </a:r>
          </a:p>
          <a:p>
            <a:r>
              <a:rPr lang="en-US" dirty="0" smtClean="0">
                <a:ea typeface="ＭＳ Ｐゴシック" pitchFamily="34" charset="-128"/>
              </a:rPr>
              <a:t>Starts showing samples over time</a:t>
            </a:r>
          </a:p>
          <a:p>
            <a:r>
              <a:rPr lang="en-US" dirty="0" smtClean="0">
                <a:ea typeface="ＭＳ Ｐゴシック" pitchFamily="34" charset="-128"/>
              </a:rPr>
              <a:t>Can also query historic data, if available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Logbook Entry…</a:t>
            </a:r>
          </a:p>
        </p:txBody>
      </p:sp>
      <p:pic>
        <p:nvPicPr>
          <p:cNvPr id="29698" name="Picture 4" descr="Screen Shot 2012-12-17 at 14.33.4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5915025" cy="608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2-12-17 at 14.34.51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12750"/>
            <a:ext cx="3990975" cy="57832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urved Connector 6"/>
          <p:cNvCxnSpPr>
            <a:cxnSpLocks noChangeShapeType="1"/>
            <a:endCxn id="6" idx="1"/>
          </p:cNvCxnSpPr>
          <p:nvPr/>
        </p:nvCxnSpPr>
        <p:spPr bwMode="auto">
          <a:xfrm flipV="1">
            <a:off x="3235325" y="3305175"/>
            <a:ext cx="1539875" cy="966788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Accelerator Example: React to Alarm</a:t>
            </a:r>
          </a:p>
        </p:txBody>
      </p:sp>
      <p:sp>
        <p:nvSpPr>
          <p:cNvPr id="30722" name="Text Placeholder 5"/>
          <p:cNvSpPr>
            <a:spLocks noGrp="1"/>
          </p:cNvSpPr>
          <p:nvPr>
            <p:ph idx="1"/>
          </p:nvPr>
        </p:nvSpPr>
        <p:spPr>
          <a:xfrm>
            <a:off x="249238" y="3884613"/>
            <a:ext cx="6494462" cy="1495425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CSS includes an alarm system.</a:t>
            </a:r>
          </a:p>
          <a:p>
            <a:pPr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Operator notices an alarm…</a:t>
            </a:r>
          </a:p>
        </p:txBody>
      </p:sp>
      <p:pic>
        <p:nvPicPr>
          <p:cNvPr id="30723" name="Content Placeholder 3" descr="ala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40956" r="-751" b="21567"/>
          <a:stretch>
            <a:fillRect/>
          </a:stretch>
        </p:blipFill>
        <p:spPr bwMode="auto">
          <a:xfrm>
            <a:off x="190500" y="747713"/>
            <a:ext cx="8834438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 Work Flow: React to Alarm.</a:t>
            </a:r>
          </a:p>
        </p:txBody>
      </p:sp>
      <p:sp>
        <p:nvSpPr>
          <p:cNvPr id="31746" name="Text Placeholder 5"/>
          <p:cNvSpPr>
            <a:spLocks noGrp="1"/>
          </p:cNvSpPr>
          <p:nvPr>
            <p:ph idx="1"/>
          </p:nvPr>
        </p:nvSpPr>
        <p:spPr>
          <a:xfrm>
            <a:off x="792163" y="5322888"/>
            <a:ext cx="8186737" cy="849312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Context menu of alarm… </a:t>
            </a:r>
            <a:r>
              <a:rPr lang="en-US" smtClean="0">
                <a:solidFill>
                  <a:srgbClr val="7F7F7F"/>
                </a:solidFill>
                <a:ea typeface="ＭＳ Ｐゴシック" pitchFamily="34" charset="-128"/>
              </a:rPr>
              <a:t>(</a:t>
            </a:r>
            <a:r>
              <a:rPr lang="ja-JP" altLang="en-US" smtClean="0">
                <a:solidFill>
                  <a:srgbClr val="7F7F7F"/>
                </a:solidFill>
                <a:ea typeface="ＭＳ Ｐゴシック" pitchFamily="34" charset="-128"/>
              </a:rPr>
              <a:t>“</a:t>
            </a:r>
            <a:r>
              <a:rPr lang="en-US" altLang="ja-JP" smtClean="0">
                <a:solidFill>
                  <a:srgbClr val="7F7F7F"/>
                </a:solidFill>
                <a:ea typeface="ＭＳ Ｐゴシック" pitchFamily="34" charset="-128"/>
              </a:rPr>
              <a:t>right click</a:t>
            </a:r>
            <a:r>
              <a:rPr lang="ja-JP" altLang="en-US" smtClean="0">
                <a:solidFill>
                  <a:srgbClr val="7F7F7F"/>
                </a:solidFill>
                <a:ea typeface="ＭＳ Ｐゴシック" pitchFamily="34" charset="-128"/>
              </a:rPr>
              <a:t>”</a:t>
            </a:r>
            <a:r>
              <a:rPr lang="en-US" altLang="ja-JP" smtClean="0">
                <a:solidFill>
                  <a:srgbClr val="7F7F7F"/>
                </a:solidFill>
                <a:ea typeface="ＭＳ Ｐゴシック" pitchFamily="34" charset="-128"/>
              </a:rPr>
              <a:t>)</a:t>
            </a:r>
            <a:endParaRPr lang="en-US" smtClean="0">
              <a:solidFill>
                <a:srgbClr val="7F7F7F"/>
              </a:solidFill>
              <a:ea typeface="ＭＳ Ｐゴシック" pitchFamily="34" charset="-128"/>
            </a:endParaRPr>
          </a:p>
        </p:txBody>
      </p:sp>
      <p:pic>
        <p:nvPicPr>
          <p:cNvPr id="31747" name="Picture 5" descr="context_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5" t="44006"/>
          <a:stretch>
            <a:fillRect/>
          </a:stretch>
        </p:blipFill>
        <p:spPr bwMode="auto">
          <a:xfrm>
            <a:off x="217488" y="784225"/>
            <a:ext cx="8729662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 Work Flow: React to Alarm…</a:t>
            </a:r>
          </a:p>
        </p:txBody>
      </p:sp>
      <p:pic>
        <p:nvPicPr>
          <p:cNvPr id="32770" name="Content Placeholder 3" descr="alar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 r="-751"/>
          <a:stretch>
            <a:fillRect/>
          </a:stretch>
        </p:blipFill>
        <p:spPr>
          <a:xfrm>
            <a:off x="217488" y="847725"/>
            <a:ext cx="6580187" cy="5026025"/>
          </a:xfrm>
        </p:spPr>
      </p:pic>
      <p:sp>
        <p:nvSpPr>
          <p:cNvPr id="32771" name="Text Placeholder 5"/>
          <p:cNvSpPr>
            <a:spLocks noGrp="1"/>
          </p:cNvSpPr>
          <p:nvPr>
            <p:ph type="body" idx="4294967295"/>
          </p:nvPr>
        </p:nvSpPr>
        <p:spPr>
          <a:xfrm>
            <a:off x="2649538" y="6092825"/>
            <a:ext cx="6494462" cy="646113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Inspect history of PV, annotate, …</a:t>
            </a:r>
          </a:p>
        </p:txBody>
      </p:sp>
      <p:pic>
        <p:nvPicPr>
          <p:cNvPr id="32772" name="Picture 5" descr="context_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5" t="44006"/>
          <a:stretch>
            <a:fillRect/>
          </a:stretch>
        </p:blipFill>
        <p:spPr bwMode="auto">
          <a:xfrm>
            <a:off x="217488" y="2909888"/>
            <a:ext cx="6503987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urved Connector 6"/>
          <p:cNvCxnSpPr>
            <a:cxnSpLocks noChangeShapeType="1"/>
          </p:cNvCxnSpPr>
          <p:nvPr/>
        </p:nvCxnSpPr>
        <p:spPr bwMode="auto">
          <a:xfrm rot="16200000" flipV="1">
            <a:off x="4082257" y="3101181"/>
            <a:ext cx="2017712" cy="1558925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Curved Connector 9"/>
          <p:cNvCxnSpPr>
            <a:cxnSpLocks noChangeShapeType="1"/>
          </p:cNvCxnSpPr>
          <p:nvPr/>
        </p:nvCxnSpPr>
        <p:spPr bwMode="auto">
          <a:xfrm>
            <a:off x="2312988" y="4367213"/>
            <a:ext cx="1046162" cy="84137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227670" y="1397066"/>
            <a:ext cx="448212" cy="429574"/>
          </a:xfrm>
          <a:prstGeom prst="ellipse">
            <a:avLst/>
          </a:prstGeom>
          <a:solidFill>
            <a:srgbClr val="FFFFFF">
              <a:alpha val="76000"/>
            </a:srgbClr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dirty="0">
                <a:ln>
                  <a:solidFill>
                    <a:srgbClr val="FF6600"/>
                  </a:solidFill>
                </a:ln>
                <a:solidFill>
                  <a:srgbClr val="FF6600"/>
                </a:solidFill>
                <a:latin typeface="Arial" pitchFamily="-100" charset="0"/>
                <a:ea typeface="ＭＳ Ｐゴシック" charset="-128"/>
                <a:cs typeface="ＭＳ Ｐゴシック" charset="-128"/>
              </a:rPr>
              <a:t>3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5080402" y="3734702"/>
            <a:ext cx="448212" cy="429574"/>
          </a:xfrm>
          <a:prstGeom prst="ellipse">
            <a:avLst/>
          </a:prstGeom>
          <a:solidFill>
            <a:srgbClr val="FFFFFF">
              <a:alpha val="76000"/>
            </a:srgbClr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dirty="0">
                <a:ln>
                  <a:solidFill>
                    <a:srgbClr val="FF6600"/>
                  </a:solidFill>
                </a:ln>
                <a:solidFill>
                  <a:srgbClr val="FF6600"/>
                </a:solidFill>
                <a:latin typeface="Arial" pitchFamily="-100" charset="0"/>
                <a:ea typeface="ＭＳ Ｐゴシック" charset="-128"/>
                <a:cs typeface="ＭＳ Ｐゴシック" charset="-128"/>
              </a:rPr>
              <a:t>2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2524852" y="4195274"/>
            <a:ext cx="448212" cy="429574"/>
          </a:xfrm>
          <a:prstGeom prst="ellipse">
            <a:avLst/>
          </a:prstGeom>
          <a:solidFill>
            <a:srgbClr val="FFFFFF">
              <a:alpha val="76000"/>
            </a:srgbClr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dirty="0">
                <a:ln>
                  <a:solidFill>
                    <a:srgbClr val="FF6600"/>
                  </a:solidFill>
                </a:ln>
                <a:solidFill>
                  <a:srgbClr val="FF6600"/>
                </a:solidFill>
                <a:latin typeface="Arial" pitchFamily="-100" charset="0"/>
                <a:ea typeface="ＭＳ Ｐゴシック" charset="-128"/>
                <a:cs typeface="ＭＳ Ｐゴシック" charset="-128"/>
              </a:rPr>
              <a:t>1</a:t>
            </a:r>
          </a:p>
        </p:txBody>
      </p:sp>
      <p:cxnSp>
        <p:nvCxnSpPr>
          <p:cNvPr id="18" name="Curved Connector 17"/>
          <p:cNvCxnSpPr>
            <a:cxnSpLocks noChangeShapeType="1"/>
          </p:cNvCxnSpPr>
          <p:nvPr/>
        </p:nvCxnSpPr>
        <p:spPr bwMode="auto">
          <a:xfrm>
            <a:off x="4675188" y="1611313"/>
            <a:ext cx="803275" cy="206375"/>
          </a:xfrm>
          <a:prstGeom prst="straightConnector1">
            <a:avLst/>
          </a:prstGeom>
          <a:noFill/>
          <a:ln w="3175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urved Connector 17"/>
          <p:cNvCxnSpPr>
            <a:cxnSpLocks noChangeShapeType="1"/>
            <a:stCxn id="15" idx="2"/>
          </p:cNvCxnSpPr>
          <p:nvPr/>
        </p:nvCxnSpPr>
        <p:spPr bwMode="auto">
          <a:xfrm rot="10800000" flipV="1">
            <a:off x="3910013" y="1611313"/>
            <a:ext cx="317500" cy="225425"/>
          </a:xfrm>
          <a:prstGeom prst="straightConnector1">
            <a:avLst/>
          </a:prstGeom>
          <a:noFill/>
          <a:ln w="3175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Finally: Make Logbook Entry</a:t>
            </a:r>
          </a:p>
        </p:txBody>
      </p:sp>
      <p:sp>
        <p:nvSpPr>
          <p:cNvPr id="33794" name="Content Placeholder 4"/>
          <p:cNvSpPr>
            <a:spLocks noGrp="1"/>
          </p:cNvSpPr>
          <p:nvPr>
            <p:ph idx="1"/>
          </p:nvPr>
        </p:nvSpPr>
        <p:spPr>
          <a:xfrm>
            <a:off x="120650" y="831850"/>
            <a:ext cx="4867275" cy="5056188"/>
          </a:xfrm>
        </p:spPr>
        <p:txBody>
          <a:bodyPr/>
          <a:lstStyle/>
          <a:p>
            <a:pPr indent="0"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After inspecting alarm PV</a:t>
            </a:r>
            <a:r>
              <a:rPr lang="en-US" altLang="ja-JP" smtClean="0">
                <a:ea typeface="ＭＳ Ｐゴシック" pitchFamily="34" charset="-128"/>
              </a:rPr>
              <a:t> history,</a:t>
            </a:r>
            <a:br>
              <a:rPr lang="en-US" altLang="ja-JP" smtClean="0">
                <a:ea typeface="ＭＳ Ｐゴシック" pitchFamily="34" charset="-128"/>
              </a:rPr>
            </a:br>
            <a:r>
              <a:rPr lang="en-US" altLang="ja-JP" smtClean="0">
                <a:ea typeface="ＭＳ Ｐゴシック" pitchFamily="34" charset="-128"/>
              </a:rPr>
              <a:t>post commented plot</a:t>
            </a:r>
            <a:br>
              <a:rPr lang="en-US" altLang="ja-JP" smtClean="0">
                <a:ea typeface="ＭＳ Ｐゴシック" pitchFamily="34" charset="-128"/>
              </a:rPr>
            </a:br>
            <a:r>
              <a:rPr lang="en-US" altLang="ja-JP" smtClean="0">
                <a:ea typeface="ＭＳ Ｐゴシック" pitchFamily="34" charset="-128"/>
              </a:rPr>
              <a:t>to E-Log!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33795" name="Picture 4" descr="browser_e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3363"/>
            <a:ext cx="6213475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rowser_elo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260475"/>
            <a:ext cx="3576638" cy="5418138"/>
          </a:xfrm>
          <a:prstGeom prst="rect">
            <a:avLst/>
          </a:prstGeom>
          <a:noFill/>
          <a:ln>
            <a:noFill/>
          </a:ln>
          <a:effectLst>
            <a:outerShdw blurRad="50800" dist="76201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urved Connector 6"/>
          <p:cNvCxnSpPr>
            <a:cxnSpLocks noChangeShapeType="1"/>
          </p:cNvCxnSpPr>
          <p:nvPr/>
        </p:nvCxnSpPr>
        <p:spPr bwMode="auto">
          <a:xfrm flipV="1">
            <a:off x="1989138" y="3970338"/>
            <a:ext cx="3433762" cy="1614487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CSS: Toolkit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109538" y="738188"/>
            <a:ext cx="8618537" cy="6119812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Application Plug-Ins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Strip-Chart: Data Browser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OPI: BOY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Alarms: BEAST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Automation: Scan System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Utilities: Probe, Clock     , PV Tree    , Psychiatrist </a:t>
            </a:r>
          </a:p>
          <a:p>
            <a:r>
              <a:rPr lang="en-US" sz="2400" dirty="0" smtClean="0">
                <a:ea typeface="ＭＳ Ｐゴシック" pitchFamily="34" charset="-128"/>
              </a:rPr>
              <a:t>Library Plug-Ins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Control system data types (PV, Sample, …), Life data access, Historic Data Access, Logbook    , E-Mail, Authentication, Authorization, …</a:t>
            </a:r>
          </a:p>
          <a:p>
            <a:pPr lvl="1"/>
            <a:r>
              <a:rPr lang="en-US" sz="2000" dirty="0" smtClean="0">
                <a:ea typeface="ＭＳ Ｐゴシック" pitchFamily="34" charset="-128"/>
              </a:rPr>
              <a:t>Extension Points</a:t>
            </a:r>
          </a:p>
          <a:p>
            <a:pPr lvl="2"/>
            <a:r>
              <a:rPr lang="en-US" sz="1600" dirty="0" smtClean="0">
                <a:ea typeface="ＭＳ Ｐゴシック" pitchFamily="34" charset="-128"/>
              </a:rPr>
              <a:t>Life data: Channel Access, Simulated, Local PVs</a:t>
            </a:r>
          </a:p>
          <a:p>
            <a:pPr lvl="2"/>
            <a:r>
              <a:rPr lang="en-US" sz="1600" dirty="0" smtClean="0">
                <a:ea typeface="ＭＳ Ｐゴシック" pitchFamily="34" charset="-128"/>
              </a:rPr>
              <a:t>Historic Data: XML-RPC, RDB, …</a:t>
            </a:r>
          </a:p>
          <a:p>
            <a:pPr lvl="2"/>
            <a:r>
              <a:rPr lang="en-US" sz="1600" dirty="0" smtClean="0">
                <a:ea typeface="ＭＳ Ｐゴシック" pitchFamily="34" charset="-128"/>
              </a:rPr>
              <a:t>Authentication: Kerberos, LDAP, …</a:t>
            </a:r>
          </a:p>
          <a:p>
            <a:pPr lvl="1">
              <a:buFont typeface="Arial" pitchFamily="34" charset="0"/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pic>
        <p:nvPicPr>
          <p:cNvPr id="34819" name="Picture 2" descr="C:\CSS\Repo\cs-studio-3.0\applications\plugins\org.csstudio.utility.clock\icons\clo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04" y="2743200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3" descr="C:\CSS\Repo\cs-studio-3.0\applications\plugins\org.csstudio.utility.eliza\icons\eliz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23" y="2743200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C:\CSS\Repo\cs-studio-3.0\applications\plugins\org.csstudio.trends.databrowser2\icons\databrow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263" y="1198563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5" descr="C:\CSS\Repo\cs-studio-3.0\applications\plugins\org.csstudio.opibuilder\icons\OPIBuil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1" y="1589088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6" descr="C:\CSS\Repo\cs-studio-3.0\applications\plugins\org.csstudio.diag.epics.pvtree\icons\pvtre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84" y="2743200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7" descr="C:\CSS\Repo\cs-studio-3.0\applications\plugins\org.csstudio.alarm.beast.ui.alarmtable\icons\alarmtabl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67" y="1966913"/>
            <a:ext cx="2603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8" descr="C:\CSS\Repo\cs-studio-3.0\applications\plugins\org.csstudio.logbook.ui\icons\elog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267" y="3904011"/>
            <a:ext cx="260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Basic CSS Tools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20650" y="1103313"/>
            <a:ext cx="5756275" cy="5408612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Probe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Current value of a PV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EPICS PV Tree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Trace PV links</a:t>
            </a:r>
            <a:br>
              <a:rPr lang="en-US" smtClean="0">
                <a:ea typeface="ＭＳ Ｐゴシック" pitchFamily="34" charset="-128"/>
              </a:rPr>
            </a:br>
            <a:endParaRPr lang="en-US" smtClean="0">
              <a:solidFill>
                <a:srgbClr val="008000"/>
              </a:solidFill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  <a:t>Both: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  <a:t>Resize</a:t>
            </a:r>
          </a:p>
          <a:p>
            <a:pPr lvl="1">
              <a:buFont typeface="Wingdings" pitchFamily="2" charset="2"/>
              <a:buChar char="ü"/>
            </a:pPr>
            <a: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  <a:t>PV Name</a:t>
            </a:r>
            <a:b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</a:br>
            <a: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  <a:t>Drop-down</a:t>
            </a:r>
            <a:b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</a:br>
            <a:r>
              <a:rPr lang="en-US" smtClean="0">
                <a:solidFill>
                  <a:srgbClr val="008000"/>
                </a:solidFill>
                <a:ea typeface="ＭＳ Ｐゴシック" pitchFamily="34" charset="-128"/>
              </a:rPr>
              <a:t>history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</p:txBody>
      </p:sp>
      <p:pic>
        <p:nvPicPr>
          <p:cNvPr id="24580" name="Picture 3" descr="pro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896938"/>
            <a:ext cx="3556000" cy="2959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 descr="pv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4162425"/>
            <a:ext cx="5680075" cy="25749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Data Browser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20650" y="733425"/>
            <a:ext cx="8229600" cy="5154613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Plot </a:t>
            </a:r>
            <a:r>
              <a:rPr lang="ja-JP" altLang="en-US" smtClean="0">
                <a:ea typeface="ＭＳ Ｐゴシック" pitchFamily="34" charset="-128"/>
              </a:rPr>
              <a:t>‘</a:t>
            </a:r>
            <a:r>
              <a:rPr lang="en-US" altLang="ja-JP" smtClean="0">
                <a:ea typeface="ＭＳ Ｐゴシック" pitchFamily="34" charset="-128"/>
              </a:rPr>
              <a:t>live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 and ‘archived’ data over time</a:t>
            </a: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36867" name="Picture 5" descr="C:\CSS\Repo\cs-studio-3.0\applications\plugins\org.csstudio.trends.databrowser2\doc\DataBrowserSnap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8" t="63" b="34343"/>
          <a:stretch>
            <a:fillRect/>
          </a:stretch>
        </p:blipFill>
        <p:spPr bwMode="auto">
          <a:xfrm>
            <a:off x="177800" y="1508125"/>
            <a:ext cx="888047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What is CSS?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20650" y="996950"/>
            <a:ext cx="5173663" cy="5192191"/>
          </a:xfrm>
        </p:spPr>
        <p:txBody>
          <a:bodyPr/>
          <a:lstStyle/>
          <a:p>
            <a:pPr marL="514350" indent="-514350">
              <a:buFont typeface="Arial Black" pitchFamily="34" charset="0"/>
              <a:buAutoNum type="alphaLcParenR"/>
            </a:pPr>
            <a:r>
              <a:rPr lang="en-US" dirty="0" smtClean="0">
                <a:ea typeface="ＭＳ Ｐゴシック" pitchFamily="34" charset="-128"/>
              </a:rPr>
              <a:t>To End Users: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A Control System Tools Workbench</a:t>
            </a:r>
          </a:p>
          <a:p>
            <a:pPr lvl="1"/>
            <a:r>
              <a:rPr lang="en-US" dirty="0" smtClean="0"/>
              <a:t>Integration of various control-system tools into a consistent product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 marL="514350" indent="-514350">
              <a:buFont typeface="Arial Black" pitchFamily="34" charset="0"/>
              <a:buAutoNum type="alphaLcParenR"/>
            </a:pPr>
            <a:r>
              <a:rPr lang="en-US" dirty="0" smtClean="0">
                <a:ea typeface="ＭＳ Ｐゴシック" pitchFamily="34" charset="-128"/>
              </a:rPr>
              <a:t>To Developers: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 Framework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An Architecture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 Toolkit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 Collaboration</a:t>
            </a:r>
          </a:p>
          <a:p>
            <a:pPr lvl="1">
              <a:buFont typeface="Arial" pitchFamily="34" charset="0"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8917" name="Picture 6" descr="Software engineers talking and looking at computer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78" y="3585168"/>
            <a:ext cx="3627437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4966" y="5993406"/>
            <a:ext cx="51035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Symbol" pitchFamily="18" charset="2"/>
              <a:buNone/>
            </a:pPr>
            <a:r>
              <a:rPr lang="en-US" sz="900" dirty="0" smtClean="0">
                <a:solidFill>
                  <a:schemeClr val="bg1">
                    <a:lumMod val="85000"/>
                  </a:schemeClr>
                </a:solidFill>
              </a:rPr>
              <a:t>http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://www.citytowninfo.com/images/education-articles/how-to-become-a-software-engineer-2.jpg</a:t>
            </a:r>
          </a:p>
        </p:txBody>
      </p:sp>
      <p:pic>
        <p:nvPicPr>
          <p:cNvPr id="61442" name="Picture 2" descr="C:\Users\5hz\work\doc\CSS Training\IMG_20120622_1308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78" y="386575"/>
            <a:ext cx="3660085" cy="27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0" y="153988"/>
            <a:ext cx="9144000" cy="50482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Support for Historic Data Sources</a:t>
            </a:r>
          </a:p>
        </p:txBody>
      </p:sp>
      <p:pic>
        <p:nvPicPr>
          <p:cNvPr id="37890" name="Picture 5" descr="C:\CSS\Repo\cs-studio-3.0\applications\plugins\org.csstudio.trends.databrowser2\doc\DataBrowserSnap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925"/>
            <a:ext cx="9148763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Alarm System (BEAST)</a:t>
            </a:r>
          </a:p>
        </p:txBody>
      </p:sp>
      <p:pic>
        <p:nvPicPr>
          <p:cNvPr id="48131" name="Content Placeholder 3" descr="alar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1" r="-751"/>
          <a:stretch>
            <a:fillRect/>
          </a:stretch>
        </p:blipFill>
        <p:spPr>
          <a:xfrm>
            <a:off x="22225" y="1816100"/>
            <a:ext cx="9121775" cy="5026025"/>
          </a:xfrm>
        </p:spPr>
      </p:pic>
      <p:sp>
        <p:nvSpPr>
          <p:cNvPr id="48132" name="Text Placeholder 5"/>
          <p:cNvSpPr>
            <a:spLocks noGrp="1"/>
          </p:cNvSpPr>
          <p:nvPr>
            <p:ph type="body" idx="4294967295"/>
          </p:nvPr>
        </p:nvSpPr>
        <p:spPr>
          <a:xfrm>
            <a:off x="120650" y="779463"/>
            <a:ext cx="8905875" cy="752475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Tabular or Tree view, voice annunciations, …</a:t>
            </a:r>
          </a:p>
        </p:txBody>
      </p:sp>
      <p:sp>
        <p:nvSpPr>
          <p:cNvPr id="48133" name="Rectangle 4"/>
          <p:cNvSpPr>
            <a:spLocks noChangeArrowheads="1"/>
          </p:cNvSpPr>
          <p:nvPr/>
        </p:nvSpPr>
        <p:spPr bwMode="auto">
          <a:xfrm>
            <a:off x="2578100" y="1828800"/>
            <a:ext cx="6481763" cy="2041525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" name="Line Callout 1 (No Border) 5"/>
          <p:cNvSpPr>
            <a:spLocks/>
          </p:cNvSpPr>
          <p:nvPr/>
        </p:nvSpPr>
        <p:spPr bwMode="auto">
          <a:xfrm>
            <a:off x="3670300" y="3502025"/>
            <a:ext cx="1558925" cy="700088"/>
          </a:xfrm>
          <a:prstGeom prst="callout1">
            <a:avLst>
              <a:gd name="adj1" fmla="val 104083"/>
              <a:gd name="adj2" fmla="val 98255"/>
              <a:gd name="adj3" fmla="val 125833"/>
              <a:gd name="adj4" fmla="val 137116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</p:spPr>
        <p:txBody>
          <a:bodyPr/>
          <a:lstStyle/>
          <a:p>
            <a:pPr eaLnBrk="0" hangingPunct="0"/>
            <a:r>
              <a:rPr lang="en-US"/>
              <a:t>Sort by Time,</a:t>
            </a:r>
            <a:br>
              <a:rPr lang="en-US"/>
            </a:br>
            <a:r>
              <a:rPr lang="en-US"/>
              <a:t>Severity, …</a:t>
            </a:r>
          </a:p>
        </p:txBody>
      </p:sp>
      <p:sp>
        <p:nvSpPr>
          <p:cNvPr id="7" name="Line Callout 1 (No Border) 6"/>
          <p:cNvSpPr>
            <a:spLocks/>
          </p:cNvSpPr>
          <p:nvPr/>
        </p:nvSpPr>
        <p:spPr bwMode="auto">
          <a:xfrm>
            <a:off x="5183188" y="2338388"/>
            <a:ext cx="1720850" cy="911225"/>
          </a:xfrm>
          <a:prstGeom prst="callout1">
            <a:avLst>
              <a:gd name="adj1" fmla="val 105106"/>
              <a:gd name="adj2" fmla="val 49968"/>
              <a:gd name="adj3" fmla="val 199542"/>
              <a:gd name="adj4" fmla="val 5356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r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Select by Name, Description</a:t>
            </a:r>
          </a:p>
        </p:txBody>
      </p:sp>
      <p:sp>
        <p:nvSpPr>
          <p:cNvPr id="8" name="Line Callout 1 (No Border) 7"/>
          <p:cNvSpPr>
            <a:spLocks/>
          </p:cNvSpPr>
          <p:nvPr/>
        </p:nvSpPr>
        <p:spPr bwMode="auto">
          <a:xfrm>
            <a:off x="7005638" y="2598738"/>
            <a:ext cx="1560512" cy="371475"/>
          </a:xfrm>
          <a:prstGeom prst="callout1">
            <a:avLst>
              <a:gd name="adj1" fmla="val 106602"/>
              <a:gd name="adj2" fmla="val 49750"/>
              <a:gd name="adj3" fmla="val 353204"/>
              <a:gd name="adj4" fmla="val 98792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</p:spPr>
        <p:txBody>
          <a:bodyPr/>
          <a:lstStyle/>
          <a:p>
            <a:pPr eaLnBrk="0" hangingPunct="0">
              <a:defRPr/>
            </a:pPr>
            <a:r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Acknowledge</a:t>
            </a:r>
          </a:p>
        </p:txBody>
      </p:sp>
    </p:spTree>
    <p:extLst>
      <p:ext uri="{BB962C8B-B14F-4D97-AF65-F5344CB8AC3E}">
        <p14:creationId xmlns:p14="http://schemas.microsoft.com/office/powerpoint/2010/main" val="30380109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BOY – </a:t>
            </a: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B</a:t>
            </a:r>
            <a:r>
              <a:rPr lang="en-US" smtClean="0">
                <a:ea typeface="ＭＳ Ｐゴシック" pitchFamily="34" charset="-128"/>
              </a:rPr>
              <a:t>est </a:t>
            </a: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O</a:t>
            </a:r>
            <a:r>
              <a:rPr lang="en-US" smtClean="0">
                <a:ea typeface="ＭＳ Ｐゴシック" pitchFamily="34" charset="-128"/>
              </a:rPr>
              <a:t>PI, </a:t>
            </a: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Y</a:t>
            </a:r>
            <a:r>
              <a:rPr lang="en-US" smtClean="0">
                <a:ea typeface="ＭＳ Ｐゴシック" pitchFamily="34" charset="-128"/>
              </a:rPr>
              <a:t>et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>
          <a:xfrm>
            <a:off x="101600" y="676275"/>
            <a:ext cx="8128000" cy="530225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sz="2400" smtClean="0">
                <a:latin typeface="Arial Narrow" pitchFamily="34" charset="0"/>
                <a:ea typeface="ＭＳ Ｐゴシック" pitchFamily="34" charset="-128"/>
              </a:rPr>
              <a:t>         Operator Interface Editor                                           Runtime</a:t>
            </a:r>
          </a:p>
          <a:p>
            <a:pPr marL="0" indent="0">
              <a:buFont typeface="Symbol" pitchFamily="18" charset="2"/>
              <a:buNone/>
            </a:pPr>
            <a:endParaRPr lang="en-US" sz="2400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endParaRPr lang="en-US" sz="2400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endParaRPr lang="en-US" sz="2400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endParaRPr lang="en-US" sz="2400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endParaRPr lang="en-US" sz="2400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>
              <a:buFont typeface="Symbol" pitchFamily="18" charset="2"/>
              <a:buNone/>
            </a:pPr>
            <a:endParaRPr lang="en-US" sz="2400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>
              <a:buFont typeface="Arial" pitchFamily="34" charset="0"/>
              <a:buNone/>
            </a:pPr>
            <a:endParaRPr lang="en-US" smtClean="0">
              <a:latin typeface="Arial Narrow" pitchFamily="34" charset="0"/>
              <a:ea typeface="ＭＳ Ｐゴシック" pitchFamily="34" charset="-128"/>
            </a:endParaRPr>
          </a:p>
          <a:p>
            <a:pPr marL="0" indent="0"/>
            <a:endParaRPr lang="en-US" smtClean="0">
              <a:latin typeface="Arial Narrow" pitchFamily="34" charset="0"/>
              <a:ea typeface="ＭＳ Ｐゴシック" pitchFamily="34" charset="-128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1335088"/>
            <a:ext cx="3235325" cy="3362325"/>
          </a:xfrm>
          <a:prstGeom prst="rect">
            <a:avLst/>
          </a:prstGeom>
          <a:noFill/>
          <a:ln>
            <a:noFill/>
          </a:ln>
          <a:effectLst>
            <a:outerShdw blurRad="63500" dist="38100" algn="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31888"/>
            <a:ext cx="5145088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Content Placeholder 2"/>
          <p:cNvSpPr txBox="1">
            <a:spLocks/>
          </p:cNvSpPr>
          <p:nvPr/>
        </p:nvSpPr>
        <p:spPr bwMode="auto">
          <a:xfrm>
            <a:off x="1917700" y="5346700"/>
            <a:ext cx="62928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800" b="1">
                <a:solidFill>
                  <a:srgbClr val="000000"/>
                </a:solidFill>
                <a:latin typeface="Arial Narrow" pitchFamily="34" charset="0"/>
              </a:rPr>
              <a:t>Select widget, enter PV name, done</a:t>
            </a:r>
          </a:p>
          <a:p>
            <a:pPr>
              <a:lnSpc>
                <a:spcPct val="90000"/>
              </a:lnSpc>
              <a:spcBef>
                <a:spcPct val="60000"/>
              </a:spcBef>
              <a:buClr>
                <a:srgbClr val="01673E"/>
              </a:buClr>
              <a:buFont typeface="Symbol" pitchFamily="18" charset="2"/>
              <a:buChar char="·"/>
            </a:pPr>
            <a:r>
              <a:rPr lang="en-US" sz="2800" b="1">
                <a:solidFill>
                  <a:srgbClr val="000000"/>
                </a:solidFill>
                <a:latin typeface="Arial Narrow" pitchFamily="34" charset="0"/>
              </a:rPr>
              <a:t>No programming, no compilation, …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1665"/>
          </a:xfrm>
        </p:spPr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SNS  OPI Examples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0" y="1125538"/>
            <a:ext cx="4232275" cy="868362"/>
          </a:xfrm>
        </p:spPr>
        <p:txBody>
          <a:bodyPr/>
          <a:lstStyle/>
          <a:p>
            <a:r>
              <a:rPr lang="en-US" dirty="0" smtClean="0">
                <a:latin typeface="Arial Narrow" pitchFamily="34" charset="0"/>
                <a:ea typeface="ＭＳ Ｐゴシック" pitchFamily="34" charset="-128"/>
              </a:rPr>
              <a:t>Top-level displays created by operators</a:t>
            </a:r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52400"/>
            <a:ext cx="4848225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97100"/>
            <a:ext cx="6196013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Content Placeholder 2"/>
          <p:cNvSpPr txBox="1">
            <a:spLocks/>
          </p:cNvSpPr>
          <p:nvPr/>
        </p:nvSpPr>
        <p:spPr bwMode="auto">
          <a:xfrm>
            <a:off x="5495925" y="6511925"/>
            <a:ext cx="2667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</a:pPr>
            <a:r>
              <a:rPr lang="en-US" sz="1800" b="1">
                <a:solidFill>
                  <a:srgbClr val="A6A6A6"/>
                </a:solidFill>
                <a:latin typeface="Arial Narrow" pitchFamily="34" charset="0"/>
              </a:rPr>
              <a:t>Tim Southern, Nick Luciano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Flexible Layout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120650" y="963613"/>
            <a:ext cx="4913313" cy="5738812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Panels can be closed, reopened, repositioned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Multiple </a:t>
            </a:r>
            <a:r>
              <a:rPr lang="en-US" dirty="0" smtClean="0">
                <a:solidFill>
                  <a:srgbClr val="3366FF"/>
                </a:solidFill>
                <a:ea typeface="ＭＳ Ｐゴシック" pitchFamily="34" charset="-128"/>
              </a:rPr>
              <a:t>Perspectives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Name, Save, Restore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Multiple document instances </a:t>
            </a:r>
            <a:r>
              <a:rPr lang="en-US" dirty="0" smtClean="0">
                <a:solidFill>
                  <a:srgbClr val="3366FF"/>
                </a:solidFill>
                <a:ea typeface="ＭＳ Ｐゴシック" pitchFamily="34" charset="-128"/>
              </a:rPr>
              <a:t>share</a:t>
            </a:r>
            <a:r>
              <a:rPr lang="en-US" dirty="0" smtClean="0">
                <a:ea typeface="ＭＳ Ｐゴシック" pitchFamily="34" charset="-128"/>
              </a:rPr>
              <a:t> same configuration panels </a:t>
            </a:r>
          </a:p>
          <a:p>
            <a:pPr lvl="1">
              <a:buFont typeface="Arial" pitchFamily="34" charset="0"/>
              <a:buNone/>
            </a:pP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1987" name="Picture 3" descr="layou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7" y="422508"/>
            <a:ext cx="4119562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layou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7" y="3760556"/>
            <a:ext cx="4117975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5" descr="context_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5" t="44006"/>
          <a:stretch>
            <a:fillRect/>
          </a:stretch>
        </p:blipFill>
        <p:spPr bwMode="auto">
          <a:xfrm>
            <a:off x="211138" y="2419350"/>
            <a:ext cx="8932862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CSS PV Exchange</a:t>
            </a:r>
          </a:p>
        </p:txBody>
      </p:sp>
      <p:sp>
        <p:nvSpPr>
          <p:cNvPr id="44035" name="Content Placeholder 4"/>
          <p:cNvSpPr>
            <a:spLocks noGrp="1"/>
          </p:cNvSpPr>
          <p:nvPr>
            <p:ph idx="1"/>
          </p:nvPr>
        </p:nvSpPr>
        <p:spPr>
          <a:xfrm>
            <a:off x="120650" y="1016000"/>
            <a:ext cx="8229600" cy="2238375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PV in </a:t>
            </a:r>
            <a:r>
              <a:rPr lang="en-US" i="1" u="sng" smtClean="0">
                <a:solidFill>
                  <a:srgbClr val="3366FF"/>
                </a:solidFill>
                <a:ea typeface="ＭＳ Ｐゴシック" pitchFamily="34" charset="-128"/>
              </a:rPr>
              <a:t>any</a:t>
            </a:r>
            <a:r>
              <a:rPr lang="en-US" smtClean="0">
                <a:solidFill>
                  <a:srgbClr val="3366FF"/>
                </a:solidFill>
                <a:ea typeface="ＭＳ Ｐゴシック" pitchFamily="34" charset="-128"/>
              </a:rPr>
              <a:t> </a:t>
            </a:r>
            <a:r>
              <a:rPr lang="en-US" smtClean="0">
                <a:ea typeface="ＭＳ Ｐゴシック" pitchFamily="34" charset="-128"/>
              </a:rPr>
              <a:t>CSS Tool</a:t>
            </a:r>
            <a:br>
              <a:rPr lang="en-US" smtClean="0">
                <a:ea typeface="ＭＳ Ｐゴシック" pitchFamily="34" charset="-128"/>
              </a:rPr>
            </a:br>
            <a:r>
              <a:rPr lang="en-US" sz="2000" smtClean="0"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smtClean="0">
                <a:ea typeface="ＭＳ Ｐゴシック" pitchFamily="34" charset="-128"/>
              </a:rPr>
              <a:t> Context Menu </a:t>
            </a:r>
            <a:r>
              <a:rPr lang="en-US" sz="2000" smtClean="0">
                <a:latin typeface="Wingdings" pitchFamily="2" charset="2"/>
                <a:ea typeface="ＭＳ Ｐゴシック" pitchFamily="34" charset="-128"/>
              </a:rPr>
              <a:t></a:t>
            </a:r>
            <a:r>
              <a:rPr lang="en-US" smtClean="0">
                <a:ea typeface="ＭＳ Ｐゴシック" pitchFamily="34" charset="-128"/>
              </a:rPr>
              <a:t> Select other PV Tools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Opens other tool with that PV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Integrated Help, Preferences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134938" y="754063"/>
            <a:ext cx="5511800" cy="27686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Uniform access to settings, searchable help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Applications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Support Libraries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Logging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Control System access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3421063"/>
            <a:ext cx="3068638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0519"/>
          <a:stretch>
            <a:fillRect/>
          </a:stretch>
        </p:blipFill>
        <p:spPr bwMode="auto">
          <a:xfrm>
            <a:off x="4308475" y="2203450"/>
            <a:ext cx="4835525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0"/>
            <a:ext cx="4900612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889000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Thick Client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   vs.  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1262063"/>
            <a:ext cx="4240213" cy="4487862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mtClean="0">
                <a:ea typeface="ＭＳ Ｐゴシック" pitchFamily="34" charset="-128"/>
              </a:rPr>
              <a:t>CSS: Integrated, rich, portable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r>
              <a:rPr lang="en-US" i="1" smtClean="0">
                <a:ea typeface="ＭＳ Ｐゴシック" pitchFamily="34" charset="-128"/>
              </a:rPr>
              <a:t>Still: Needs to be installed on each user</a:t>
            </a:r>
            <a:r>
              <a:rPr lang="en-US" altLang="en-US" i="1" smtClean="0">
                <a:ea typeface="ＭＳ Ｐゴシック" pitchFamily="34" charset="-128"/>
              </a:rPr>
              <a:t>’</a:t>
            </a:r>
            <a:r>
              <a:rPr lang="en-US" i="1" smtClean="0">
                <a:ea typeface="ＭＳ Ｐゴシック" pitchFamily="34" charset="-128"/>
              </a:rPr>
              <a:t>s computer..</a:t>
            </a:r>
          </a:p>
          <a:p>
            <a:endParaRPr lang="en-US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r>
              <a:rPr lang="en-US" smtClean="0">
                <a:solidFill>
                  <a:srgbClr val="0000FF"/>
                </a:solidFill>
                <a:ea typeface="ＭＳ Ｐゴシック" pitchFamily="34" charset="-128"/>
              </a:rPr>
              <a:t>Accessible from phones, tablets, toasters?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08613" y="998538"/>
            <a:ext cx="1427162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algn="l" rotWithShape="0">
              <a:srgbClr val="000000">
                <a:alpha val="39998"/>
              </a:srgbClr>
            </a:outerShdw>
          </a:effectLst>
        </p:spPr>
      </p:pic>
      <p:pic>
        <p:nvPicPr>
          <p:cNvPr id="51205" name="Picture 5" descr="C:\CSS\Repo\cs-studio-3.0\applications\plugins\org.csstudio.trends.databrowser2\doc\DataBrowserSnapsh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8" t="63" b="34343"/>
          <a:stretch>
            <a:fillRect/>
          </a:stretch>
        </p:blipFill>
        <p:spPr bwMode="auto">
          <a:xfrm>
            <a:off x="4675188" y="2039938"/>
            <a:ext cx="1473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Content Placeholder 3" descr="alar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40956" r="-751" b="21567"/>
          <a:stretch>
            <a:fillRect/>
          </a:stretch>
        </p:blipFill>
        <p:spPr bwMode="auto">
          <a:xfrm>
            <a:off x="4675188" y="541338"/>
            <a:ext cx="1570037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r="10782"/>
          <a:stretch>
            <a:fillRect/>
          </a:stretch>
        </p:blipFill>
        <p:spPr bwMode="auto">
          <a:xfrm>
            <a:off x="5408613" y="5262563"/>
            <a:ext cx="1227137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" r="52083"/>
          <a:stretch>
            <a:fillRect/>
          </a:stretch>
        </p:blipFill>
        <p:spPr bwMode="auto">
          <a:xfrm>
            <a:off x="6742113" y="4897438"/>
            <a:ext cx="482600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9" name="Picture 17" descr="USBToaste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4837113"/>
            <a:ext cx="16192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TextBox 14"/>
          <p:cNvSpPr txBox="1">
            <a:spLocks noChangeArrowheads="1"/>
          </p:cNvSpPr>
          <p:nvPr/>
        </p:nvSpPr>
        <p:spPr bwMode="auto">
          <a:xfrm>
            <a:off x="7304088" y="6375400"/>
            <a:ext cx="18399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700"/>
              <a:t>OK, nobody asked about the toaster, yet.</a:t>
            </a:r>
          </a:p>
          <a:p>
            <a:pPr eaLnBrk="1" hangingPunct="1"/>
            <a:r>
              <a:rPr lang="en-US" sz="700"/>
              <a:t>But it</a:t>
            </a:r>
            <a:r>
              <a:rPr lang="ja-JP" altLang="en-US" sz="700"/>
              <a:t>’</a:t>
            </a:r>
            <a:r>
              <a:rPr lang="en-US" altLang="ja-JP" sz="700"/>
              <a:t>s getting there, see www.theonion.com</a:t>
            </a:r>
          </a:p>
          <a:p>
            <a:pPr eaLnBrk="1" hangingPunct="1"/>
            <a:endParaRPr lang="en-US"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urved Connector 9"/>
          <p:cNvCxnSpPr>
            <a:cxnSpLocks noChangeShapeType="1"/>
            <a:stCxn id="52229" idx="0"/>
          </p:cNvCxnSpPr>
          <p:nvPr/>
        </p:nvCxnSpPr>
        <p:spPr bwMode="auto">
          <a:xfrm rot="5400000" flipH="1" flipV="1">
            <a:off x="3945732" y="-238919"/>
            <a:ext cx="1912938" cy="5191125"/>
          </a:xfrm>
          <a:prstGeom prst="curvedConnector2">
            <a:avLst/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Web OPI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050925"/>
            <a:ext cx="6831013" cy="2017713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smtClean="0">
                <a:solidFill>
                  <a:srgbClr val="D1DCE5"/>
                </a:solidFill>
                <a:ea typeface="ＭＳ Ｐゴシック" pitchFamily="34" charset="-128"/>
              </a:rPr>
              <a:t>CSS is Desktop app, will probably remain so, but</a:t>
            </a:r>
          </a:p>
          <a:p>
            <a:pPr marL="0" indent="0"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*.opi files can be viewed online!</a:t>
            </a:r>
          </a:p>
          <a:p>
            <a:pPr marL="0" indent="0"/>
            <a:endParaRPr lang="en-US" smtClean="0">
              <a:ea typeface="ＭＳ Ｐゴシック" pitchFamily="34" charset="-128"/>
            </a:endParaRPr>
          </a:p>
        </p:txBody>
      </p:sp>
      <p:pic>
        <p:nvPicPr>
          <p:cNvPr id="5222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3186113"/>
            <a:ext cx="358933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3113"/>
            <a:ext cx="4613275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0"/>
            <a:ext cx="201136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urved Connector 6"/>
          <p:cNvCxnSpPr>
            <a:cxnSpLocks noChangeShapeType="1"/>
            <a:endCxn id="52228" idx="1"/>
          </p:cNvCxnSpPr>
          <p:nvPr/>
        </p:nvCxnSpPr>
        <p:spPr bwMode="auto">
          <a:xfrm flipV="1">
            <a:off x="4575175" y="5022850"/>
            <a:ext cx="979488" cy="252413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Site-Specific Setup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130175" y="1320800"/>
            <a:ext cx="8237538" cy="5467350"/>
          </a:xfrm>
        </p:spPr>
        <p:txBody>
          <a:bodyPr/>
          <a:lstStyle/>
          <a:p>
            <a:pPr marL="514350" indent="-514350">
              <a:buFont typeface="Arial Black" pitchFamily="34" charset="0"/>
              <a:buAutoNum type="arabicPeriod"/>
            </a:pPr>
            <a:r>
              <a:rPr lang="en-US" smtClean="0">
                <a:ea typeface="ＭＳ Ｐゴシック" pitchFamily="34" charset="-128"/>
              </a:rPr>
              <a:t>Product: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Tools and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settings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for your users</a:t>
            </a:r>
            <a:b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</a:b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>at your site.</a:t>
            </a:r>
            <a:b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</a:br>
            <a: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  <a:t/>
            </a:r>
            <a:br>
              <a:rPr lang="en-US" smtClean="0">
                <a:solidFill>
                  <a:srgbClr val="0070C0"/>
                </a:solidFill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Decide which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parts of CSS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you need.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/>
            </a:r>
            <a:br>
              <a:rPr lang="en-US" smtClean="0">
                <a:ea typeface="ＭＳ Ｐゴシック" pitchFamily="34" charset="-128"/>
              </a:rPr>
            </a:br>
            <a:endParaRPr lang="en-US" sz="2400" smtClean="0">
              <a:solidFill>
                <a:srgbClr val="008000"/>
              </a:solidFill>
              <a:latin typeface="Arial Narrow" pitchFamily="34" charset="0"/>
              <a:ea typeface="ＭＳ Ｐゴシック" pitchFamily="34" charset="-128"/>
            </a:endParaRPr>
          </a:p>
          <a:p>
            <a:pPr marL="514350" indent="-514350">
              <a:buFont typeface="Symbol" pitchFamily="18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76804" name="Picture 1" descr="CS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1292225"/>
            <a:ext cx="5802312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5482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CSS for 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 descr="http://www.iter.org/media/all/img/stat/tra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-18256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3" name="Picture 7" descr="ITER CrossS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371" y="96644"/>
            <a:ext cx="3068750" cy="27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5" name="Picture 9" descr="https://lh4.googleusercontent.com/-X6JeY7PcbAY/TzrRcf2gkqI/AAAAAAAAAIk/E1LerxmrFXQ/s1081/ITER_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706246"/>
            <a:ext cx="5622415" cy="348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7" name="Picture 11" descr="https://lh4.googleusercontent.com/-vhHwfDmmEck/TzrRdj_XqcI/AAAAAAAAAIo/CtLOPdufB_4/s1081/ITER_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210" y="3103182"/>
            <a:ext cx="5875004" cy="363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Site-Specific Setup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130175" y="1320800"/>
            <a:ext cx="3671888" cy="5467350"/>
          </a:xfrm>
        </p:spPr>
        <p:txBody>
          <a:bodyPr/>
          <a:lstStyle/>
          <a:p>
            <a:pPr marL="514350" indent="-514350">
              <a:buFont typeface="Arial Black" pitchFamily="34" charset="0"/>
              <a:buAutoNum type="arabicPeriod"/>
            </a:pPr>
            <a:r>
              <a:rPr lang="en-US" smtClean="0">
                <a:ea typeface="ＭＳ Ｐゴシック" pitchFamily="34" charset="-128"/>
              </a:rPr>
              <a:t>Product for your users</a:t>
            </a:r>
          </a:p>
          <a:p>
            <a:pPr marL="514350" indent="-514350">
              <a:buFont typeface="Arial Black" pitchFamily="34" charset="0"/>
              <a:buAutoNum type="arabicPeriod"/>
            </a:pPr>
            <a:r>
              <a:rPr lang="en-US" smtClean="0">
                <a:ea typeface="ＭＳ Ｐゴシック" pitchFamily="34" charset="-128"/>
              </a:rPr>
              <a:t>Web site: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Initial download</a:t>
            </a:r>
          </a:p>
          <a:p>
            <a:pPr marL="514350" indent="-514350">
              <a:buFont typeface="Symbol" pitchFamily="18" charset="2"/>
              <a:buNone/>
            </a:pPr>
            <a:endParaRPr lang="en-US" smtClean="0">
              <a:ea typeface="ＭＳ Ｐゴシック" pitchFamily="34" charset="-128"/>
            </a:endParaRP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858838"/>
            <a:ext cx="5046662" cy="582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0538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… Site-Specific Setup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130175" y="714375"/>
            <a:ext cx="3611563" cy="6143625"/>
          </a:xfrm>
        </p:spPr>
        <p:txBody>
          <a:bodyPr/>
          <a:lstStyle/>
          <a:p>
            <a:pPr marL="514350" indent="-514350">
              <a:buFont typeface="Arial Black" pitchFamily="34" charset="0"/>
              <a:buAutoNum type="arabicPeriod"/>
            </a:pPr>
            <a:r>
              <a:rPr lang="en-US" smtClean="0">
                <a:ea typeface="ＭＳ Ｐゴシック" pitchFamily="34" charset="-128"/>
              </a:rPr>
              <a:t>Product</a:t>
            </a:r>
          </a:p>
          <a:p>
            <a:pPr marL="514350" indent="-514350">
              <a:buFont typeface="Arial Black" pitchFamily="34" charset="0"/>
              <a:buAutoNum type="arabicPeriod"/>
            </a:pPr>
            <a:r>
              <a:rPr lang="en-US" smtClean="0">
                <a:ea typeface="ＭＳ Ｐゴシック" pitchFamily="34" charset="-128"/>
              </a:rPr>
              <a:t>Web site</a:t>
            </a:r>
          </a:p>
          <a:p>
            <a:pPr marL="514350" indent="-514350">
              <a:buFont typeface="Arial Black" pitchFamily="34" charset="0"/>
              <a:buAutoNum type="arabicPeriod"/>
            </a:pPr>
            <a:r>
              <a:rPr lang="en-US" smtClean="0">
                <a:ea typeface="ＭＳ Ｐゴシック" pitchFamily="34" charset="-128"/>
              </a:rPr>
              <a:t>Automated</a:t>
            </a:r>
            <a:br>
              <a:rPr lang="en-US" smtClean="0">
                <a:ea typeface="ＭＳ Ｐゴシック" pitchFamily="34" charset="-128"/>
              </a:rPr>
            </a:br>
            <a:r>
              <a:rPr lang="en-US" smtClean="0">
                <a:ea typeface="ＭＳ Ｐゴシック" pitchFamily="34" charset="-128"/>
              </a:rPr>
              <a:t>updates</a:t>
            </a: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1349375"/>
            <a:ext cx="563563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qual 2"/>
          <p:cNvSpPr/>
          <p:nvPr/>
        </p:nvSpPr>
        <p:spPr bwMode="auto">
          <a:xfrm>
            <a:off x="5543550" y="4700588"/>
            <a:ext cx="731838" cy="573087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-100" charset="0"/>
              <a:ea typeface="ＭＳ Ｐゴシック" pitchFamily="-112" charset="-128"/>
              <a:cs typeface="Arial" charset="0"/>
            </a:endParaRPr>
          </a:p>
        </p:txBody>
      </p:sp>
      <p:pic>
        <p:nvPicPr>
          <p:cNvPr id="788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-2731" r="2"/>
          <a:stretch>
            <a:fillRect/>
          </a:stretch>
        </p:blipFill>
        <p:spPr bwMode="auto">
          <a:xfrm>
            <a:off x="3730625" y="2203450"/>
            <a:ext cx="5402263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7" descr="CS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788" y="711200"/>
            <a:ext cx="65881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7" t="82352" r="2084" b="2596"/>
          <a:stretch>
            <a:fillRect/>
          </a:stretch>
        </p:blipFill>
        <p:spPr bwMode="auto">
          <a:xfrm>
            <a:off x="271463" y="4530725"/>
            <a:ext cx="3255962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urved Connector 11"/>
          <p:cNvCxnSpPr>
            <a:cxnSpLocks noChangeShapeType="1"/>
          </p:cNvCxnSpPr>
          <p:nvPr/>
        </p:nvCxnSpPr>
        <p:spPr bwMode="auto">
          <a:xfrm rot="10800000">
            <a:off x="3527425" y="5237163"/>
            <a:ext cx="3906838" cy="1163637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10984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Need Site-Specific Setup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130175" y="714375"/>
            <a:ext cx="4341813" cy="6073775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US" smtClean="0">
                <a:ea typeface="ＭＳ Ｐゴシック" pitchFamily="34" charset="-128"/>
              </a:rPr>
              <a:t>Developer:</a:t>
            </a:r>
          </a:p>
          <a:p>
            <a:pPr>
              <a:buFont typeface="Arial" pitchFamily="34" charset="0"/>
              <a:buNone/>
            </a:pPr>
            <a:endParaRPr lang="en-US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endParaRPr lang="en-US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endParaRPr lang="en-US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r>
              <a:rPr lang="en-US" smtClean="0">
                <a:ea typeface="ＭＳ Ｐゴシック" pitchFamily="34" charset="-128"/>
              </a:rPr>
              <a:t>End User: Happy</a:t>
            </a:r>
          </a:p>
          <a:p>
            <a:pPr>
              <a:buFont typeface="Arial" pitchFamily="34" charset="0"/>
              <a:buNone/>
            </a:pPr>
            <a:endParaRPr lang="en-US" smtClean="0">
              <a:ea typeface="ＭＳ Ｐゴシック" pitchFamily="34" charset="-128"/>
            </a:endParaRPr>
          </a:p>
          <a:p>
            <a:pPr>
              <a:buFont typeface="Arial" pitchFamily="34" charset="0"/>
              <a:buNone/>
            </a:pPr>
            <a:r>
              <a:rPr lang="en-US" sz="2400" smtClean="0">
                <a:solidFill>
                  <a:srgbClr val="008000"/>
                </a:solidFill>
                <a:latin typeface="Arial Narrow" pitchFamily="34" charset="0"/>
                <a:ea typeface="ＭＳ Ｐゴシック" pitchFamily="34" charset="-128"/>
              </a:rPr>
              <a:t>     Steep Learning Curve for Developers</a:t>
            </a:r>
          </a:p>
          <a:p>
            <a:pPr lvl="1"/>
            <a:r>
              <a:rPr lang="en-US" sz="2000" smtClean="0">
                <a:solidFill>
                  <a:srgbClr val="008000"/>
                </a:solidFill>
                <a:latin typeface="Arial Narrow" pitchFamily="34" charset="0"/>
                <a:ea typeface="ＭＳ Ｐゴシック" pitchFamily="34" charset="-128"/>
              </a:rPr>
              <a:t>… but also many Books, online Tutorials</a:t>
            </a:r>
          </a:p>
          <a:p>
            <a:pPr lvl="1"/>
            <a:r>
              <a:rPr lang="en-US" sz="2000" smtClean="0">
                <a:solidFill>
                  <a:srgbClr val="008000"/>
                </a:solidFill>
                <a:latin typeface="Arial Narrow" pitchFamily="34" charset="0"/>
                <a:ea typeface="ＭＳ Ｐゴシック" pitchFamily="34" charset="-128"/>
              </a:rPr>
              <a:t>Invest to learn it, and you</a:t>
            </a:r>
            <a:r>
              <a:rPr lang="ja-JP" altLang="en-US" sz="2000" smtClean="0">
                <a:solidFill>
                  <a:srgbClr val="008000"/>
                </a:solidFill>
                <a:latin typeface="Arial Narrow" pitchFamily="34" charset="0"/>
                <a:ea typeface="ＭＳ Ｐゴシック" pitchFamily="34" charset="-128"/>
              </a:rPr>
              <a:t>’</a:t>
            </a:r>
            <a:r>
              <a:rPr lang="en-US" altLang="ja-JP" sz="2000" smtClean="0">
                <a:solidFill>
                  <a:srgbClr val="008000"/>
                </a:solidFill>
                <a:latin typeface="Arial Narrow" pitchFamily="34" charset="0"/>
                <a:ea typeface="ＭＳ Ｐゴシック" pitchFamily="34" charset="-128"/>
              </a:rPr>
              <a:t>ll like it</a:t>
            </a:r>
            <a:endParaRPr lang="en-US" sz="2000" smtClean="0">
              <a:solidFill>
                <a:srgbClr val="008000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573088"/>
            <a:ext cx="7826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lus 1"/>
          <p:cNvSpPr/>
          <p:nvPr/>
        </p:nvSpPr>
        <p:spPr bwMode="auto">
          <a:xfrm>
            <a:off x="4864100" y="715963"/>
            <a:ext cx="534988" cy="573087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-100" charset="0"/>
              <a:ea typeface="ＭＳ Ｐゴシック" pitchFamily="-112" charset="-128"/>
              <a:cs typeface="Arial" charset="0"/>
            </a:endParaRPr>
          </a:p>
        </p:txBody>
      </p:sp>
      <p:sp>
        <p:nvSpPr>
          <p:cNvPr id="9" name="Plus 8"/>
          <p:cNvSpPr/>
          <p:nvPr/>
        </p:nvSpPr>
        <p:spPr bwMode="auto">
          <a:xfrm>
            <a:off x="6716713" y="715963"/>
            <a:ext cx="536575" cy="573087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-100" charset="0"/>
              <a:ea typeface="ＭＳ Ｐゴシック" pitchFamily="-112" charset="-128"/>
              <a:cs typeface="Arial" charset="0"/>
            </a:endParaRPr>
          </a:p>
        </p:txBody>
      </p:sp>
      <p:pic>
        <p:nvPicPr>
          <p:cNvPr id="798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-2731" r="2"/>
          <a:stretch>
            <a:fillRect/>
          </a:stretch>
        </p:blipFill>
        <p:spPr bwMode="auto">
          <a:xfrm>
            <a:off x="7418388" y="477838"/>
            <a:ext cx="121920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Down Arrow 3"/>
          <p:cNvSpPr>
            <a:spLocks noChangeArrowheads="1"/>
          </p:cNvSpPr>
          <p:nvPr/>
        </p:nvSpPr>
        <p:spPr bwMode="auto">
          <a:xfrm>
            <a:off x="5816600" y="2052638"/>
            <a:ext cx="582613" cy="636587"/>
          </a:xfrm>
          <a:prstGeom prst="downArrow">
            <a:avLst>
              <a:gd name="adj1" fmla="val 50000"/>
              <a:gd name="adj2" fmla="val 499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79881" name="Picture 4" descr="Hap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3328988"/>
            <a:ext cx="21748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 descr="CS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617538"/>
            <a:ext cx="118586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6018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Summary -- What is CSS?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120650" y="996950"/>
            <a:ext cx="5173663" cy="4424801"/>
          </a:xfrm>
        </p:spPr>
        <p:txBody>
          <a:bodyPr/>
          <a:lstStyle/>
          <a:p>
            <a:pPr marL="514350" indent="-514350">
              <a:buFont typeface="Arial Black" pitchFamily="34" charset="0"/>
              <a:buAutoNum type="alphaLcParenR"/>
            </a:pPr>
            <a:r>
              <a:rPr lang="en-US" dirty="0" smtClean="0">
                <a:ea typeface="ＭＳ Ｐゴシック" pitchFamily="34" charset="-128"/>
              </a:rPr>
              <a:t>Excellent for end-users: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An Integrated Control System Tools Workbench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 marL="514350" indent="-514350">
              <a:buFont typeface="Arial Black" pitchFamily="34" charset="0"/>
              <a:buAutoNum type="alphaLcParenR"/>
            </a:pPr>
            <a:r>
              <a:rPr lang="en-US" dirty="0" smtClean="0">
                <a:ea typeface="ＭＳ Ｐゴシック" pitchFamily="34" charset="-128"/>
              </a:rPr>
              <a:t>To Developers: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 Framework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An Architecture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 Toolkit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A Collaboration</a:t>
            </a:r>
          </a:p>
          <a:p>
            <a:pPr lvl="1">
              <a:buFont typeface="Arial" pitchFamily="34" charset="0"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8916" name="Picture 4" descr="Hap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643" y="735128"/>
            <a:ext cx="2009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Software engineers talking and looking at computer 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3006725"/>
            <a:ext cx="3627437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02927" y="5487884"/>
            <a:ext cx="5103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Symbol" pitchFamily="18" charset="2"/>
              <a:buNone/>
            </a:pP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http://www.wendolene.co.uk/Pictures/Happy.jpg</a:t>
            </a:r>
          </a:p>
          <a:p>
            <a:pPr marL="514350" indent="-514350">
              <a:buFont typeface="Symbol" pitchFamily="18" charset="2"/>
              <a:buNone/>
            </a:pP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http://www.citytowninfo.com/images/education-articles/how-to-become-a-software-engineer-2.jpg</a:t>
            </a:r>
          </a:p>
        </p:txBody>
      </p:sp>
    </p:spTree>
    <p:extLst>
      <p:ext uri="{BB962C8B-B14F-4D97-AF65-F5344CB8AC3E}">
        <p14:creationId xmlns:p14="http://schemas.microsoft.com/office/powerpoint/2010/main" val="52874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567143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4"/>
                </a:solidFill>
                <a:ea typeface="ＭＳ Ｐゴシック" pitchFamily="34" charset="-128"/>
              </a:rPr>
              <a:t>Thank you!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>
          <a:xfrm>
            <a:off x="752552" y="1324015"/>
            <a:ext cx="7789282" cy="3784626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CSS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Basic EPICS CSS Products to try: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  <a:hlinkClick r:id="rId2"/>
              </a:rPr>
              <a:t>http://ics-web.sns.ornl.gov/css/products.html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Guide book, source-to-product: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  <a:hlinkClick r:id="rId3"/>
              </a:rPr>
              <a:t>http://cs-studio.sourceforge.net/docbook/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CSS Wiki: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  <a:hlinkClick r:id="rId4"/>
              </a:rPr>
              <a:t>http://sourceforge.net/apps/trac/cs-studio</a:t>
            </a: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Eclipse</a:t>
            </a:r>
          </a:p>
          <a:p>
            <a:pPr lvl="1"/>
            <a:r>
              <a:rPr lang="en-US" dirty="0" smtClean="0">
                <a:ea typeface="ＭＳ Ｐゴシック" pitchFamily="34" charset="-128"/>
                <a:hlinkClick r:id="rId5"/>
              </a:rPr>
              <a:t>http://www.eclipse.org/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71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07950" y="166688"/>
            <a:ext cx="8775700" cy="504825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Australian Square Kilometre Array Pathfinder</a:t>
            </a:r>
            <a:br>
              <a:rPr lang="en-US" sz="2400" smtClean="0">
                <a:ea typeface="ＭＳ Ｐゴシック" pitchFamily="34" charset="-128"/>
              </a:rPr>
            </a:br>
            <a:r>
              <a:rPr lang="en-US" sz="2400" smtClean="0">
                <a:ea typeface="ＭＳ Ｐゴシック" pitchFamily="34" charset="-128"/>
              </a:rPr>
              <a:t>(ASKAP), Oct. 5, 2012</a:t>
            </a:r>
          </a:p>
        </p:txBody>
      </p:sp>
      <p:pic>
        <p:nvPicPr>
          <p:cNvPr id="3072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" b="7127"/>
          <a:stretch>
            <a:fillRect/>
          </a:stretch>
        </p:blipFill>
        <p:spPr>
          <a:xfrm>
            <a:off x="87544" y="4010451"/>
            <a:ext cx="4286429" cy="2404637"/>
          </a:xfrm>
        </p:spPr>
      </p:pic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2032000" y="6415088"/>
            <a:ext cx="6731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Juan Guzman, </a:t>
            </a:r>
            <a:r>
              <a:rPr lang="en-US" sz="1200">
                <a:hlinkClick r:id="rId3"/>
              </a:rPr>
              <a:t>http://www.aps.anl.gov/epics/tech-talk/2012/msg02113.php</a:t>
            </a:r>
            <a:endParaRPr lang="en-US" sz="1200"/>
          </a:p>
        </p:txBody>
      </p:sp>
      <p:pic>
        <p:nvPicPr>
          <p:cNvPr id="62466" name="Picture 2" descr="http://www.thelivingmoon.com/45jack_files/04images/Stromlo/ASKAP_02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49" y="3997092"/>
            <a:ext cx="4172751" cy="24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4" t="2962" r="4855" b="7060"/>
          <a:stretch>
            <a:fillRect/>
          </a:stretch>
        </p:blipFill>
        <p:spPr bwMode="auto">
          <a:xfrm>
            <a:off x="1919248" y="1072418"/>
            <a:ext cx="4577576" cy="285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15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CSS: A Collaboration</a:t>
            </a:r>
          </a:p>
        </p:txBody>
      </p:sp>
      <p:sp>
        <p:nvSpPr>
          <p:cNvPr id="24577" name="Content Placeholder 2"/>
          <p:cNvSpPr>
            <a:spLocks noGrp="1"/>
          </p:cNvSpPr>
          <p:nvPr>
            <p:ph idx="1"/>
          </p:nvPr>
        </p:nvSpPr>
        <p:spPr>
          <a:xfrm>
            <a:off x="120650" y="895350"/>
            <a:ext cx="8718550" cy="4254498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ea typeface="ＭＳ Ｐゴシック" pitchFamily="34" charset="-128"/>
              </a:rPr>
              <a:t>Goal:</a:t>
            </a:r>
            <a:br>
              <a:rPr lang="en-US" dirty="0" smtClean="0">
                <a:solidFill>
                  <a:srgbClr val="0000FF"/>
                </a:solidFill>
                <a:ea typeface="ＭＳ Ｐゴシック" pitchFamily="34" charset="-128"/>
              </a:rPr>
            </a:br>
            <a:r>
              <a:rPr lang="en-US" dirty="0" smtClean="0">
                <a:solidFill>
                  <a:srgbClr val="0000FF"/>
                </a:solidFill>
                <a:ea typeface="ＭＳ Ｐゴシック" pitchFamily="34" charset="-128"/>
              </a:rPr>
              <a:t>Portable, better integrated control system tools</a:t>
            </a:r>
          </a:p>
          <a:p>
            <a:r>
              <a:rPr lang="en-US" dirty="0" smtClean="0">
                <a:ea typeface="ＭＳ Ｐゴシック" pitchFamily="34" charset="-128"/>
              </a:rPr>
              <a:t>Started 2006 between DESY and SNS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Joined by CLS, APS, </a:t>
            </a:r>
            <a:r>
              <a:rPr lang="en-US" dirty="0" smtClean="0">
                <a:solidFill>
                  <a:schemeClr val="tx1"/>
                </a:solidFill>
                <a:ea typeface="ＭＳ Ｐゴシック" pitchFamily="34" charset="-128"/>
              </a:rPr>
              <a:t>BNL</a:t>
            </a:r>
            <a:r>
              <a:rPr lang="en-US" dirty="0" smtClean="0">
                <a:ea typeface="ＭＳ Ｐゴシック" pitchFamily="34" charset="-128"/>
              </a:rPr>
              <a:t>, ITER, KEK/J-PARC, …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>
              <a:buSzPct val="120000"/>
            </a:pPr>
            <a:r>
              <a:rPr lang="en-US" sz="2400" dirty="0" smtClean="0">
                <a:solidFill>
                  <a:schemeClr val="tx1"/>
                </a:solidFill>
                <a:ea typeface="ＭＳ Ｐゴシック" pitchFamily="34" charset="-128"/>
                <a:hlinkClick r:id="rId2"/>
              </a:rPr>
              <a:t>http://cs-studio.sourceforge.net</a:t>
            </a:r>
            <a:endParaRPr lang="en-US" sz="2400" dirty="0" smtClean="0">
              <a:solidFill>
                <a:schemeClr val="tx1"/>
              </a:solidFill>
              <a:ea typeface="ＭＳ Ｐゴシック" pitchFamily="34" charset="-128"/>
            </a:endParaRPr>
          </a:p>
          <a:p>
            <a:pPr lvl="1">
              <a:buSzPct val="120000"/>
            </a:pPr>
            <a:r>
              <a:rPr lang="en-US" dirty="0" smtClean="0">
                <a:ea typeface="ＭＳ Ｐゴシック" pitchFamily="34" charset="-128"/>
              </a:rPr>
              <a:t>Wiki, Mailing lists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Source code: </a:t>
            </a:r>
            <a:r>
              <a:rPr lang="en-US" sz="2000" dirty="0" smtClean="0">
                <a:ea typeface="ＭＳ Ｐゴシック" pitchFamily="34" charset="-128"/>
                <a:hlinkClick r:id="rId3"/>
              </a:rPr>
              <a:t>https://github.com/ControlSystemStudio</a:t>
            </a:r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4581" name="Picture 5" descr="DE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53" y="158554"/>
            <a:ext cx="843716" cy="8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3.gstatic.com/images?q=tbn:ANd9GcQZHmK-zG9Wr09aKjQLrIcDmrZ1RGFeEyb2l-IQxcdPZh6D92Oi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086" y="4066420"/>
            <a:ext cx="164465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://t3.gstatic.com/images?q=tbn:ANd9GcSh1sSbAOPaJCRcIaoDSr5K1Pc2aUUuntVd-zTp3hbH2JJwxc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211" y="3017024"/>
            <a:ext cx="15335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http://www.ornl.gov/~t6p/Main/Welcome_files/shapeimage_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46" y="1113365"/>
            <a:ext cx="968530" cy="66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0" descr="http://t1.gstatic.com/images?q=tbn:ANd9GcRJKFJ1LMiln-C8FqPcQjYwhVuTLbj2QbgUKa2WR0as5nOk8r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136" y="2085897"/>
            <a:ext cx="18605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encrypted-tbn1.gstatic.com/images?q=tbn:ANd9GcRd3U_rBWMS8ydknOaP_2E6j8FDAuPw-bD3ABLllb2-LspE1j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46" y="5040351"/>
            <a:ext cx="1061030" cy="112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120650" y="153988"/>
            <a:ext cx="8853488" cy="504825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CSS: Control System Architecture</a:t>
            </a:r>
          </a:p>
        </p:txBody>
      </p:sp>
      <p:sp>
        <p:nvSpPr>
          <p:cNvPr id="25601" name="Content Placeholder 2"/>
          <p:cNvSpPr>
            <a:spLocks noGrp="1"/>
          </p:cNvSpPr>
          <p:nvPr>
            <p:ph idx="1"/>
          </p:nvPr>
        </p:nvSpPr>
        <p:spPr>
          <a:xfrm>
            <a:off x="103691" y="1540321"/>
            <a:ext cx="8229600" cy="3857466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dirty="0" smtClean="0">
                <a:ea typeface="ＭＳ Ｐゴシック" pitchFamily="34" charset="-128"/>
              </a:rPr>
              <a:t> 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Portable environment (Windows, Linux, OS X)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Free development tools</a:t>
            </a: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Plug-Ins, Extension points, Registry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Rich Client Platform (RCP): Windows, menus, help, preferences, online update, …</a:t>
            </a:r>
          </a:p>
        </p:txBody>
      </p:sp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6" b="26309"/>
          <a:stretch>
            <a:fillRect/>
          </a:stretch>
        </p:blipFill>
        <p:spPr bwMode="auto">
          <a:xfrm>
            <a:off x="256710" y="3355666"/>
            <a:ext cx="1684338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2" descr="http://images3.wikia.nocookie.net/__cb20101010173625/kidvskat/images/f/ff/322px-Java_Logo_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1" y="847494"/>
            <a:ext cx="561728" cy="104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5" descr="edm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623888"/>
            <a:ext cx="6405562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Original EPICS Operator Interfaces</a:t>
            </a:r>
          </a:p>
        </p:txBody>
      </p:sp>
      <p:sp>
        <p:nvSpPr>
          <p:cNvPr id="22534" name="Content Placeholder 2"/>
          <p:cNvSpPr>
            <a:spLocks noGrp="1"/>
          </p:cNvSpPr>
          <p:nvPr>
            <p:ph idx="1"/>
          </p:nvPr>
        </p:nvSpPr>
        <p:spPr>
          <a:xfrm>
            <a:off x="215900" y="1060450"/>
            <a:ext cx="5938838" cy="3621088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smtClean="0">
                <a:ea typeface="ＭＳ Ｐゴシック" pitchFamily="34" charset="-128"/>
              </a:rPr>
              <a:t>Many disjoint tools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Static layout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Inconsistent Look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Online help?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primarily for Linux/X11</a:t>
            </a:r>
          </a:p>
        </p:txBody>
      </p:sp>
      <p:pic>
        <p:nvPicPr>
          <p:cNvPr id="22531" name="Picture 3" descr="pr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83" y="5005156"/>
            <a:ext cx="245110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92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 descr="str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8" y="4319356"/>
            <a:ext cx="4241800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07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 descr="al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674688"/>
            <a:ext cx="3675063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 Integration between Tools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>
          <a:xfrm>
            <a:off x="439738" y="3500438"/>
            <a:ext cx="7527925" cy="2833687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Note PV associated with Alarm</a:t>
            </a:r>
          </a:p>
          <a:p>
            <a:r>
              <a:rPr lang="en-US" smtClean="0">
                <a:ea typeface="ＭＳ Ｐゴシック" pitchFamily="34" charset="-128"/>
              </a:rPr>
              <a:t>Start StripTool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Add PV to StripTool</a:t>
            </a:r>
          </a:p>
          <a:p>
            <a:r>
              <a:rPr lang="en-US" smtClean="0">
                <a:ea typeface="ＭＳ Ｐゴシック" pitchFamily="34" charset="-128"/>
              </a:rPr>
              <a:t>Start Archive viewer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Add PV ..</a:t>
            </a:r>
          </a:p>
        </p:txBody>
      </p:sp>
      <p:pic>
        <p:nvPicPr>
          <p:cNvPr id="23554" name="Picture 6" descr="str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38" y="866775"/>
            <a:ext cx="4241800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07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7" descr="al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782638"/>
            <a:ext cx="367506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215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urved Connector 9"/>
          <p:cNvCxnSpPr>
            <a:cxnSpLocks noChangeShapeType="1"/>
          </p:cNvCxnSpPr>
          <p:nvPr/>
        </p:nvCxnSpPr>
        <p:spPr bwMode="auto">
          <a:xfrm flipV="1">
            <a:off x="2816225" y="1303338"/>
            <a:ext cx="4673600" cy="731837"/>
          </a:xfrm>
          <a:prstGeom prst="curvedConnector3">
            <a:avLst>
              <a:gd name="adj1" fmla="val 50000"/>
            </a:avLst>
          </a:prstGeom>
          <a:noFill/>
          <a:ln w="38100" cmpd="dbl">
            <a:solidFill>
              <a:srgbClr val="FF6600"/>
            </a:solidFill>
            <a:round/>
            <a:headEnd/>
            <a:tailEnd type="arrow" w="med" len="med"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8795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CSS: Assume this Beam Line GUI</a:t>
            </a:r>
          </a:p>
        </p:txBody>
      </p:sp>
      <p:pic>
        <p:nvPicPr>
          <p:cNvPr id="26626" name="Picture 3" descr="Screen Shot 2012-12-17 at 14.22.24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649288"/>
            <a:ext cx="8186738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ular Callout 5"/>
          <p:cNvSpPr>
            <a:spLocks noChangeArrowheads="1"/>
          </p:cNvSpPr>
          <p:nvPr/>
        </p:nvSpPr>
        <p:spPr bwMode="auto">
          <a:xfrm>
            <a:off x="2428875" y="5970588"/>
            <a:ext cx="3006725" cy="561975"/>
          </a:xfrm>
          <a:prstGeom prst="wedgeRectCallout">
            <a:avLst>
              <a:gd name="adj1" fmla="val -43458"/>
              <a:gd name="adj2" fmla="val -433630"/>
            </a:avLst>
          </a:prstGeom>
          <a:gradFill rotWithShape="1">
            <a:gsLst>
              <a:gs pos="0">
                <a:srgbClr val="EAEDF4"/>
              </a:gs>
              <a:gs pos="64999">
                <a:srgbClr val="C8CFE0"/>
              </a:gs>
              <a:gs pos="100000">
                <a:srgbClr val="AFBBD4"/>
              </a:gs>
            </a:gsLst>
            <a:lin ang="5400000" scaled="1"/>
          </a:gradFill>
          <a:ln w="9525">
            <a:solidFill>
              <a:srgbClr val="003C6C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How many neutrons do we receive over time?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heme/theme1.xml><?xml version="1.0" encoding="utf-8"?>
<a:theme xmlns:a="http://schemas.openxmlformats.org/drawingml/2006/main" name="Default Theme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ORNL template_0704</Template>
  <TotalTime>6357</TotalTime>
  <Words>681</Words>
  <Application>Microsoft Office PowerPoint</Application>
  <PresentationFormat>On-screen Show (4:3)</PresentationFormat>
  <Paragraphs>181</Paragraphs>
  <Slides>34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Default Theme</vt:lpstr>
      <vt:lpstr>Control System Studio (CSS)  Overview</vt:lpstr>
      <vt:lpstr>What is CSS?</vt:lpstr>
      <vt:lpstr>Example: CSS for ITER</vt:lpstr>
      <vt:lpstr>Australian Square Kilometre Array Pathfinder (ASKAP), Oct. 5, 2012</vt:lpstr>
      <vt:lpstr>CSS: A Collaboration</vt:lpstr>
      <vt:lpstr>CSS: Control System Architecture</vt:lpstr>
      <vt:lpstr>Original EPICS Operator Interfaces</vt:lpstr>
      <vt:lpstr>No Integration between Tools</vt:lpstr>
      <vt:lpstr>CSS: Assume this Beam Line GUI</vt:lpstr>
      <vt:lpstr>Right click on the neutron count…</vt:lpstr>
      <vt:lpstr>Plotting…</vt:lpstr>
      <vt:lpstr>Logbook Entry…</vt:lpstr>
      <vt:lpstr>Accelerator Example: React to Alarm</vt:lpstr>
      <vt:lpstr>Example Work Flow: React to Alarm.</vt:lpstr>
      <vt:lpstr>Example Work Flow: React to Alarm…</vt:lpstr>
      <vt:lpstr>Finally: Make Logbook Entry</vt:lpstr>
      <vt:lpstr>CSS: Toolkit</vt:lpstr>
      <vt:lpstr>Basic CSS Tools</vt:lpstr>
      <vt:lpstr>Data Browser</vt:lpstr>
      <vt:lpstr>Support for Historic Data Sources</vt:lpstr>
      <vt:lpstr>Alarm System (BEAST)</vt:lpstr>
      <vt:lpstr>BOY – Best OPI, Yet</vt:lpstr>
      <vt:lpstr>SNS  OPI Examples</vt:lpstr>
      <vt:lpstr>Flexible Layout</vt:lpstr>
      <vt:lpstr>CSS PV Exchange</vt:lpstr>
      <vt:lpstr>Integrated Help, Preferences</vt:lpstr>
      <vt:lpstr>Thick Client    vs.   Web</vt:lpstr>
      <vt:lpstr>Web OPI</vt:lpstr>
      <vt:lpstr>Site-Specific Setup</vt:lpstr>
      <vt:lpstr>Site-Specific Setup</vt:lpstr>
      <vt:lpstr>… Site-Specific Setup</vt:lpstr>
      <vt:lpstr>Need Site-Specific Setup</vt:lpstr>
      <vt:lpstr>Summary -- What is CSS?</vt:lpstr>
      <vt:lpstr>Thank you!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xnv</dc:creator>
  <cp:lastModifiedBy>Chen, Xihui</cp:lastModifiedBy>
  <cp:revision>905</cp:revision>
  <cp:lastPrinted>2008-08-25T14:23:25Z</cp:lastPrinted>
  <dcterms:created xsi:type="dcterms:W3CDTF">2010-10-29T19:40:11Z</dcterms:created>
  <dcterms:modified xsi:type="dcterms:W3CDTF">2013-03-20T19:15:05Z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  <property fmtid="{D5CDD505-2E9C-101B-9397-08002B2CF9AE}" pid="3" name="ContentType">
    <vt:lpwstr>Document</vt:lpwstr>
  </property>
</Properties>
</file>